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61"/>
  </p:notesMasterIdLst>
  <p:handoutMasterIdLst>
    <p:handoutMasterId r:id="rId62"/>
  </p:handoutMasterIdLst>
  <p:sldIdLst>
    <p:sldId id="389" r:id="rId2"/>
    <p:sldId id="478" r:id="rId3"/>
    <p:sldId id="398" r:id="rId4"/>
    <p:sldId id="459" r:id="rId5"/>
    <p:sldId id="535" r:id="rId6"/>
    <p:sldId id="526" r:id="rId7"/>
    <p:sldId id="527" r:id="rId8"/>
    <p:sldId id="536" r:id="rId9"/>
    <p:sldId id="537" r:id="rId10"/>
    <p:sldId id="538" r:id="rId11"/>
    <p:sldId id="539" r:id="rId12"/>
    <p:sldId id="540" r:id="rId13"/>
    <p:sldId id="541" r:id="rId14"/>
    <p:sldId id="542" r:id="rId15"/>
    <p:sldId id="543" r:id="rId16"/>
    <p:sldId id="544" r:id="rId17"/>
    <p:sldId id="545" r:id="rId18"/>
    <p:sldId id="546" r:id="rId19"/>
    <p:sldId id="547" r:id="rId20"/>
    <p:sldId id="548" r:id="rId21"/>
    <p:sldId id="549" r:id="rId22"/>
    <p:sldId id="550" r:id="rId23"/>
    <p:sldId id="551" r:id="rId24"/>
    <p:sldId id="552" r:id="rId25"/>
    <p:sldId id="553" r:id="rId26"/>
    <p:sldId id="554" r:id="rId27"/>
    <p:sldId id="555" r:id="rId28"/>
    <p:sldId id="556" r:id="rId29"/>
    <p:sldId id="557" r:id="rId30"/>
    <p:sldId id="558" r:id="rId31"/>
    <p:sldId id="528" r:id="rId32"/>
    <p:sldId id="559" r:id="rId33"/>
    <p:sldId id="560" r:id="rId34"/>
    <p:sldId id="561" r:id="rId35"/>
    <p:sldId id="562" r:id="rId36"/>
    <p:sldId id="563" r:id="rId37"/>
    <p:sldId id="564" r:id="rId38"/>
    <p:sldId id="565" r:id="rId39"/>
    <p:sldId id="566" r:id="rId40"/>
    <p:sldId id="567" r:id="rId41"/>
    <p:sldId id="568" r:id="rId42"/>
    <p:sldId id="569" r:id="rId43"/>
    <p:sldId id="570" r:id="rId44"/>
    <p:sldId id="571" r:id="rId45"/>
    <p:sldId id="572" r:id="rId46"/>
    <p:sldId id="573" r:id="rId47"/>
    <p:sldId id="574" r:id="rId48"/>
    <p:sldId id="575" r:id="rId49"/>
    <p:sldId id="577" r:id="rId50"/>
    <p:sldId id="578" r:id="rId51"/>
    <p:sldId id="579" r:id="rId52"/>
    <p:sldId id="580" r:id="rId53"/>
    <p:sldId id="581" r:id="rId54"/>
    <p:sldId id="582" r:id="rId55"/>
    <p:sldId id="583" r:id="rId56"/>
    <p:sldId id="584" r:id="rId57"/>
    <p:sldId id="585" r:id="rId58"/>
    <p:sldId id="586" r:id="rId59"/>
    <p:sldId id="394" r:id="rId60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9CCF"/>
    <a:srgbClr val="BCE4E6"/>
    <a:srgbClr val="EC008C"/>
    <a:srgbClr val="1989D0"/>
    <a:srgbClr val="0089D0"/>
    <a:srgbClr val="50B847"/>
    <a:srgbClr val="4BB847"/>
    <a:srgbClr val="738D9D"/>
    <a:srgbClr val="356E82"/>
    <a:srgbClr val="F159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7392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2-2-1(&#49688;&#49885;%20&#54876;&#50857;&#54616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2-2-3(&#48516;&#49437;&#50640;%20&#54596;&#50836;&#54620;%20&#54632;&#49688;%20&#50508;&#50500;&#48372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2654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수식과</a:t>
            </a:r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함수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3308919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수식 활용하기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3" y="5638738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기본 함수 알아보기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176091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48~69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6142794"/>
            <a:ext cx="550182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50" smtClean="0">
                <a:effectLst/>
                <a:latin typeface="+mn-ea"/>
                <a:ea typeface="+mn-ea"/>
              </a:rPr>
              <a:t>분석에 필요한 함수 알아보기</a:t>
            </a:r>
            <a:endParaRPr lang="ko-KR" altLang="en-US" sz="3000" b="1" spc="-25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논리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39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: IF(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수식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또는 값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참일 때 반환되는 값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거짓일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때 반환되는 값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934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IF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683568" y="3892565"/>
            <a:ext cx="7920000" cy="2808000"/>
          </a:xfrm>
          <a:prstGeom prst="roundRect">
            <a:avLst>
              <a:gd name="adj" fmla="val 42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수식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또는 값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참이나 거짓을 판단할 값이나 수식</a:t>
            </a:r>
            <a:endParaRPr kumimoji="0" lang="en-US" altLang="ko-KR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참일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때 반환되는 값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조건이 참일 때 나타낼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2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거짓일 </a:t>
            </a:r>
            <a:r>
              <a:rPr kumimoji="0" lang="ko-KR" altLang="en-US" sz="2800" spc="-2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때 반환되는 값</a:t>
            </a:r>
            <a:r>
              <a:rPr kumimoji="0" lang="en-US" altLang="ko-KR" sz="2800" spc="-2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조건이 거짓일 때 나타낼 </a:t>
            </a:r>
            <a:r>
              <a:rPr kumimoji="0" lang="ko-KR" altLang="en-US" sz="2800" spc="-2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[C2] 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셀의 값이 </a:t>
            </a:r>
            <a:r>
              <a:rPr kumimoji="0" lang="en-US" altLang="ko-KR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80 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이상이면 ‘합격’</a:t>
            </a:r>
            <a:r>
              <a:rPr kumimoji="0" lang="en-US" altLang="ko-KR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그렇지 않으면 ‘불합격’ </a:t>
            </a:r>
            <a:r>
              <a:rPr kumimoji="0" lang="ko-KR" altLang="en-US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반환</a:t>
            </a:r>
            <a:r>
              <a:rPr kumimoji="0" lang="en-US" altLang="ko-KR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IF(C2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＞</a:t>
            </a:r>
            <a:r>
              <a:rPr kumimoji="0" lang="en-US" altLang="ko-KR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=80,”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합격”</a:t>
            </a:r>
            <a:r>
              <a:rPr kumimoji="0" lang="en-US" altLang="ko-KR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,”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불합격”</a:t>
            </a:r>
            <a:r>
              <a:rPr kumimoji="0" lang="en-US" altLang="ko-KR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ko-KR" altLang="en-US" sz="2800" spc="-17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1256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논리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IF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의 조건이 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개 이상일 때 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개 이상의 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IF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함수를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사용하여 ‘참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(TRUE)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’과 ‘거짓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(FALSE)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’의 값을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7520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중첩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IF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508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논리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17520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중첩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IF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2818563"/>
            <a:ext cx="8100000" cy="288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9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: IF(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수식 또는 값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1, 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참일 때 반환되는 값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, IF(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수식 또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는 값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2,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참일 때 반환되는 값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거짓일 때 반환되는 값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))</a:t>
            </a:r>
            <a:endParaRPr kumimoji="0" lang="en-US" altLang="ko-KR" sz="2800" spc="-1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3897232"/>
            <a:ext cx="7920000" cy="1620000"/>
          </a:xfrm>
          <a:prstGeom prst="roundRect">
            <a:avLst>
              <a:gd name="adj" fmla="val 42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[C2] </a:t>
            </a:r>
            <a:r>
              <a:rPr kumimoji="0" lang="ko-KR" altLang="en-US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셀의 값이 </a:t>
            </a:r>
            <a:r>
              <a:rPr kumimoji="0" lang="en-US" altLang="ko-KR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90 </a:t>
            </a:r>
            <a:r>
              <a:rPr kumimoji="0" lang="ko-KR" altLang="en-US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이상이면 ‘최우수’</a:t>
            </a:r>
            <a:r>
              <a:rPr kumimoji="0" lang="en-US" altLang="ko-KR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 80 </a:t>
            </a:r>
            <a:r>
              <a:rPr kumimoji="0" lang="ko-KR" altLang="en-US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이상이면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‘우수’</a:t>
            </a:r>
            <a:r>
              <a:rPr kumimoji="0" lang="en-US" altLang="ko-KR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 80 </a:t>
            </a:r>
            <a:r>
              <a:rPr kumimoji="0" lang="ko-KR" altLang="en-US" sz="2800" spc="-17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미만은 ‘노력’ </a:t>
            </a:r>
            <a:r>
              <a:rPr kumimoji="0" lang="ko-KR" altLang="en-US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반환</a:t>
            </a:r>
            <a:r>
              <a:rPr kumimoji="0" lang="en-US" altLang="ko-KR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7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IF(C2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＞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=90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최우수”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,IF(C2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＜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=80,“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우수”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노력”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))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802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논리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2221121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AND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인수가 모두 참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(true)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이면 참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(true),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하나라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도 거짓이면 거짓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(false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 반환</a:t>
            </a:r>
            <a:endParaRPr kumimoji="0" lang="en-US" altLang="ko-KR" sz="3000" spc="-7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OR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인수가 하나라도 참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(true)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이면 참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(true),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모두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거짓이면 거짓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(false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 반환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078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AND/OR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409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논리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078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AND/OR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2818563"/>
            <a:ext cx="8100000" cy="39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: AND(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 1,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3,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…)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: OR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 (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 1,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2,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3,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…)</a:t>
            </a:r>
            <a:endParaRPr kumimoji="0" lang="en-US" altLang="ko-KR" sz="2800" spc="-1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3892565"/>
            <a:ext cx="7920000" cy="2808000"/>
          </a:xfrm>
          <a:prstGeom prst="roundRect">
            <a:avLst>
              <a:gd name="adj" fmla="val 42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수식 조건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1,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2, …: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참이나 거짓을 판별할 조건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(1~225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개까지 지정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[C2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셀과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[D2]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셀의 값이 모두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80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이상이면 ‘우수’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그 외에는 ‘노력’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반환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=IF(AND(C2&gt;=80,D2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＞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=80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우수”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노력”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331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논리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078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AND/OR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2818563"/>
            <a:ext cx="8100000" cy="39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: AND(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 1,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3,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…)</a:t>
            </a: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: OR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 (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 1,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2,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3,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…)</a:t>
            </a:r>
            <a:endParaRPr kumimoji="0" lang="en-US" altLang="ko-KR" sz="2800" spc="-1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3892565"/>
            <a:ext cx="7920000" cy="2808000"/>
          </a:xfrm>
          <a:prstGeom prst="roundRect">
            <a:avLst>
              <a:gd name="adj" fmla="val 42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수식 조건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1,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2, …: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참이나 거짓을 판별할 조건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(1~225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개까지 지정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[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C2]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 또는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[D2]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 값이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80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이상이면 ‘우수’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그 외에는 ‘노력’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반환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=IF(OR(C2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＞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=80,D2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＞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=80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우수”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노력”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135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논리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2176750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수식에서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오류가 발생할 경우 사용자가 지정한 값을 출력하고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그렇지 않으면 수식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결과 출력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#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N/A, #VALUE!, #REF!, #DIV/0!, #NUM, #NAME?,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 #NULL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등의 오류 유형에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적용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060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❹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IFERROR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437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논리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2060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❹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IFERROR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2818563"/>
            <a:ext cx="8100000" cy="39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: IFERROR(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수식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오류 시 출력할 값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3501008"/>
            <a:ext cx="7920000" cy="316800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5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[D3] </a:t>
            </a:r>
            <a:r>
              <a:rPr kumimoji="0" lang="ko-KR" altLang="en-US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셀의 값에서 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[C3] </a:t>
            </a:r>
            <a:r>
              <a:rPr kumimoji="0" lang="ko-KR" altLang="en-US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셀의 값을 뺀 값을 </a:t>
            </a:r>
            <a:r>
              <a:rPr kumimoji="0" lang="en-US" altLang="ko-KR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[C3] </a:t>
            </a:r>
            <a:r>
              <a:rPr kumimoji="0" lang="ko-KR" altLang="en-US" sz="2800" spc="-15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의 값으로 나누어 증감률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구하기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IFERROR((D4-C4)/C4,“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오류”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40" y="5039099"/>
            <a:ext cx="3420000" cy="1539965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8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2253182"/>
            <a:ext cx="8100000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accent1"/>
              </a:buClr>
              <a:buNone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입력되어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있는 문자 데이터에서 필요한 부분만 추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출하거나 대소문자를 변환하거나 또는 수를 텍스트로 변환할 때 사용하는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endParaRPr kumimoji="0" lang="en-US" altLang="ko-KR" sz="3000" spc="-12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614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문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자열의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왼쪽부터 지정한 문자 수 만큼 문자를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90209" y="2276872"/>
            <a:ext cx="1396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LEFT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LEFT(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문자열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추출할 문자 수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58046"/>
            <a:ext cx="7920000" cy="635704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=LEFT(“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독도는 대한민국 우리 땅</a:t>
            </a: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“,3) 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독도는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492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수식 활용하기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기본 함수 알아보기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3914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pc="-300" smtClean="0">
                <a:effectLst/>
                <a:latin typeface="+mn-ea"/>
              </a:rPr>
              <a:t>분석에 필요한 함수 알아보기</a:t>
            </a:r>
            <a:endParaRPr lang="ko-KR" altLang="en-US" b="1" spc="-300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3914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문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자열의 오른쪽부터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지정한 문자 수 만큼 문자를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8451" y="2276872"/>
            <a:ext cx="1697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RIGHT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RIGHT(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문자열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추출할 문자 수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58046"/>
            <a:ext cx="7920000" cy="635704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=RIGHT(“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독도는 대한민국 우리 땅</a:t>
            </a: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“,4) 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우리</a:t>
            </a: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땅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361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지정된 위치에서부터 지정한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문자 수 만큼 문자를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13516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MID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MID(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문자열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시작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위치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추출할 문자 수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81919"/>
            <a:ext cx="7920000" cy="587957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21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21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=MID(“</a:t>
            </a:r>
            <a:r>
              <a:rPr kumimoji="0" lang="ko-KR" altLang="en-US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독도는 대한민국 우리 땅</a:t>
            </a:r>
            <a:r>
              <a:rPr kumimoji="0" lang="en-US" altLang="ko-KR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“,5,4) </a:t>
            </a:r>
            <a:r>
              <a:rPr kumimoji="0" lang="ko-KR" altLang="en-US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대한민국</a:t>
            </a:r>
            <a:endParaRPr kumimoji="0" lang="ko-KR" altLang="en-US" sz="2800" spc="-21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4268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영문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문자열 중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대문자를 모두 소문자로 변환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6505" y="2276872"/>
            <a:ext cx="18526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❹ </a:t>
            </a:r>
            <a:r>
              <a:rPr kumimoji="0" lang="en-US" altLang="ko-KR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LOWER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LOWER(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영문자열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81919"/>
            <a:ext cx="7920000" cy="587957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21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21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=MID(“</a:t>
            </a:r>
            <a:r>
              <a:rPr kumimoji="0" lang="ko-KR" altLang="en-US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독도는 대한민국 우리 땅</a:t>
            </a:r>
            <a:r>
              <a:rPr kumimoji="0" lang="en-US" altLang="ko-KR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“,5,4) </a:t>
            </a:r>
            <a:r>
              <a:rPr kumimoji="0" lang="ko-KR" altLang="en-US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대한민국</a:t>
            </a:r>
            <a:endParaRPr kumimoji="0" lang="ko-KR" altLang="en-US" sz="2800" spc="-21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960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영문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문자열에서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단어의 첫 글자만 대문자로 변환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5272" y="2276872"/>
            <a:ext cx="1979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❺ </a:t>
            </a:r>
            <a:r>
              <a:rPr kumimoji="0" lang="en-US" altLang="ko-KR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PROPER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PROPER(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영문자열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58046"/>
            <a:ext cx="7920000" cy="635704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=PROPER(korea)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Korea</a:t>
            </a:r>
            <a:endParaRPr kumimoji="0" lang="ko-KR" altLang="en-US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5483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영문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문자열 중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소문자를 모두 대문자로 변환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8143" y="2276872"/>
            <a:ext cx="1742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❻ </a:t>
            </a:r>
            <a:r>
              <a:rPr kumimoji="0" lang="en-US" altLang="ko-KR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UPPER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UPPER(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영문자열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58046"/>
            <a:ext cx="7920000" cy="635704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=UPPER(korea)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KOREA</a:t>
            </a:r>
            <a:endParaRPr kumimoji="0" lang="ko-KR" altLang="en-US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23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문자열을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숫자로 변환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8143" y="2276872"/>
            <a:ext cx="1716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❼ </a:t>
            </a:r>
            <a:r>
              <a:rPr kumimoji="0" lang="en-US" altLang="ko-KR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VALUE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21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VALUE(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문자열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30974"/>
            <a:ext cx="7920000" cy="1170146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=VALUE(“2020-11-23”)-3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2020-11-20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VALUE(“365”)+100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465</a:t>
            </a:r>
            <a:endParaRPr kumimoji="0" lang="ko-KR" altLang="en-US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808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560923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문자열의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개수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8143" y="2276872"/>
            <a:ext cx="12923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❽ </a:t>
            </a:r>
            <a:r>
              <a:rPr kumimoji="0" lang="en-US" altLang="ko-KR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LEN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LEN(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문자열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30974"/>
            <a:ext cx="7920000" cy="635704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=LEN(“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독도는 대한민국 우리 땅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”)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13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383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07388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여러 텍스트 문자열을 하나의 텍스트 문자열로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결합</a:t>
            </a:r>
            <a:endParaRPr kumimoji="0" lang="en-US" altLang="ko-KR" sz="30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8143" y="2276872"/>
            <a:ext cx="3118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❾ </a:t>
            </a:r>
            <a:r>
              <a:rPr kumimoji="0" lang="en-US" altLang="ko-KR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CONCATENATE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25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CONCATENATE(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텍스트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1,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텍스트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2,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…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30974"/>
            <a:ext cx="7920000" cy="1620000"/>
          </a:xfrm>
          <a:prstGeom prst="roundRect">
            <a:avLst>
              <a:gd name="adj" fmla="val 132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텍스트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1,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텍스트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2, …: 2~255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개까지 지정 </a:t>
            </a:r>
            <a:endParaRPr kumimoji="0" lang="en-US" altLang="ko-KR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2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2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2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2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=CONCATENATE(“</a:t>
            </a:r>
            <a:r>
              <a:rPr kumimoji="0" lang="ko-KR" altLang="en-US" sz="2800" spc="-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봄</a:t>
            </a:r>
            <a:r>
              <a:rPr kumimoji="0" lang="en-US" altLang="ko-KR" sz="2800" spc="-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”,”</a:t>
            </a:r>
            <a:r>
              <a:rPr kumimoji="0" lang="ko-KR" altLang="en-US" sz="2800" spc="-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여름</a:t>
            </a:r>
            <a:r>
              <a:rPr kumimoji="0" lang="en-US" altLang="ko-KR" sz="2800" spc="-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”,”</a:t>
            </a:r>
            <a:r>
              <a:rPr kumimoji="0" lang="ko-KR" altLang="en-US" sz="2800" spc="-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가을</a:t>
            </a:r>
            <a:r>
              <a:rPr kumimoji="0" lang="en-US" altLang="ko-KR" sz="2800" spc="-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”,”</a:t>
            </a:r>
            <a:r>
              <a:rPr kumimoji="0" lang="ko-KR" altLang="en-US" sz="2800" spc="-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겨울</a:t>
            </a:r>
            <a:r>
              <a:rPr kumimoji="0" lang="en-US" altLang="ko-KR" sz="2800" spc="-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”) </a:t>
            </a:r>
            <a:r>
              <a:rPr kumimoji="0" lang="ko-KR" altLang="en-US" sz="2800" spc="-2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봄여름가을겨울</a:t>
            </a:r>
            <a:endParaRPr kumimoji="0" lang="en-US" altLang="ko-KR" sz="28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4380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단어 사이의 공백을 하나만 남기고 모두 삭제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8143" y="2276872"/>
            <a:ext cx="1517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❿ </a:t>
            </a:r>
            <a:r>
              <a:rPr kumimoji="0" lang="en-US" altLang="ko-KR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TRIM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TRIM(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문자열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30974"/>
            <a:ext cx="7920000" cy="635704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=TRIM(“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대   한   민   국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”)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대 한 민 국</a:t>
            </a:r>
            <a:endParaRPr kumimoji="0" lang="en-US" altLang="ko-KR" sz="28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4249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07388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문자열에서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찾을 텍스트의 시작 위치를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반환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찾을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텍스트가 없으면 ‘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#VALUE!’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오류를 표시 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8143" y="2276872"/>
            <a:ext cx="14709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⓫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FIND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FIND(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찾을 텍스트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문자열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30974"/>
            <a:ext cx="7920000" cy="635704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=FIND(“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땅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”,”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독도는 우리 땅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”)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8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7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수식과 참조 방식을 설명할 </a:t>
            </a:r>
            <a:r>
              <a:rPr lang="ko-KR" altLang="en-US" b="1" spc="-230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30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기본 함수의 종류와 기능을 </a:t>
            </a:r>
            <a:r>
              <a:rPr lang="ko-KR" altLang="en-US" b="1" spc="-170" dirty="0">
                <a:effectLst/>
                <a:latin typeface="맑은 고딕" pitchFamily="50" charset="-127"/>
                <a:ea typeface="맑은 고딕" pitchFamily="50" charset="-127"/>
              </a:rPr>
              <a:t>설명할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 수 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분석에 필요한 함수 종류와 기능을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 설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명할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텍스트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07388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40" smtClean="0">
                <a:effectLst/>
                <a:latin typeface="맑은 고딕" pitchFamily="50" charset="-127"/>
                <a:ea typeface="맑은 고딕" pitchFamily="50" charset="-127"/>
              </a:rPr>
              <a:t>셀에 있는 값에 표시 형식을 지정하여 텍스트로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변환</a:t>
            </a:r>
            <a:endParaRPr kumimoji="0" lang="en-US" altLang="ko-KR" sz="30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8143" y="2276872"/>
            <a:ext cx="14771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⓬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TEXT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FIND(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찾을 텍스트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문자열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30974"/>
            <a:ext cx="7920000" cy="635704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=FIND(“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땅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”,”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독도는 우리 땅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”)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8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8601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55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142859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표시 형식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312"/>
            <a:ext cx="8280000" cy="5112008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</a:pPr>
            <a:r>
              <a:rPr lang="ko-KR" altLang="en-US" sz="3000" spc="-110" smtClean="0">
                <a:solidFill>
                  <a:schemeClr val="tx1"/>
                </a:solidFill>
                <a:effectLst/>
              </a:rPr>
              <a:t>데이터의 </a:t>
            </a:r>
            <a:r>
              <a:rPr lang="ko-KR" altLang="en-US" sz="3000" spc="-110">
                <a:solidFill>
                  <a:schemeClr val="tx1"/>
                </a:solidFill>
                <a:effectLst/>
              </a:rPr>
              <a:t>표시 방법을 설정할 수 있는 기능으로 </a:t>
            </a:r>
            <a:r>
              <a:rPr lang="en-US" altLang="ko-KR" sz="3000" spc="-110">
                <a:solidFill>
                  <a:schemeClr val="tx1"/>
                </a:solidFill>
                <a:effectLst/>
              </a:rPr>
              <a:t>[</a:t>
            </a:r>
            <a:r>
              <a:rPr lang="ko-KR" altLang="en-US" sz="3000" spc="-110">
                <a:solidFill>
                  <a:schemeClr val="tx1"/>
                </a:solidFill>
                <a:effectLst/>
              </a:rPr>
              <a:t>홈</a:t>
            </a:r>
            <a:r>
              <a:rPr lang="en-US" altLang="ko-KR" sz="3000" spc="-110">
                <a:solidFill>
                  <a:schemeClr val="tx1"/>
                </a:solidFill>
                <a:effectLst/>
              </a:rPr>
              <a:t>]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탭 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- [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표시 형식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] 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그룹에서 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[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표시 형식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] </a:t>
            </a:r>
            <a:r>
              <a:rPr lang="en-US" altLang="ko-KR" sz="3000" spc="-190" smtClean="0">
                <a:solidFill>
                  <a:schemeClr val="tx1"/>
                </a:solidFill>
                <a:effectLst/>
              </a:rPr>
              <a:t>(    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)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을 누르고 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[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셀 서식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] 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대화 상자의 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[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표시 형식</a:t>
            </a:r>
            <a:r>
              <a:rPr lang="en-US" altLang="ko-KR" sz="3000" spc="-190">
                <a:solidFill>
                  <a:schemeClr val="tx1"/>
                </a:solidFill>
                <a:effectLst/>
              </a:rPr>
              <a:t>] 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탭에서 원하는 표 시 형식을 선택하거나 ‘사용자 지정’ 항목에서 직접 형식을 입력할 수 있다 </a:t>
            </a:r>
            <a:r>
              <a:rPr lang="en-US" altLang="ko-KR" sz="3000" spc="-190" smtClean="0">
                <a:solidFill>
                  <a:schemeClr val="tx1"/>
                </a:solidFill>
                <a:effectLst/>
              </a:rPr>
              <a:t>.</a:t>
            </a:r>
            <a:endParaRPr lang="ko-KR" altLang="en-US" sz="3000" spc="-160">
              <a:solidFill>
                <a:schemeClr val="tx1"/>
              </a:solidFill>
              <a:effectLst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327" y="1916832"/>
            <a:ext cx="180000" cy="18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370" y="3172682"/>
            <a:ext cx="3060000" cy="299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9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날짜 및 시간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2253182"/>
            <a:ext cx="8100000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accent1"/>
              </a:buClr>
              <a:buNone/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날짜와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시간을 나타내거나 연월일 또는 시분초를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조합하여 원하는 날짜와 시간을 표시할 때 사용하는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71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날짜 및 시간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740733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YEAR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특정 날짜에서 연도를 구한다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MONTH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특정 날짜에서 월을 구한다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DAY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특정 날짜에서 일만 구한다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90209" y="2276872"/>
            <a:ext cx="38472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YEAR/MONTH/DAY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6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날짜 및 시간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90209" y="2276872"/>
            <a:ext cx="38472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YEAR/MONTH/DAY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2876652"/>
            <a:ext cx="8100000" cy="270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YEAR(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날짜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)/MONTH(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날짜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)/DAY(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날짜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3519247"/>
            <a:ext cx="7920000" cy="1807279"/>
          </a:xfrm>
          <a:prstGeom prst="roundRect">
            <a:avLst>
              <a:gd name="adj" fmla="val 103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9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9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=YEAR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(“2021-11-20”) →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2021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=MONTH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(“2021-11-20”) →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11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 =DAY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(“2021-11-20”) → 20 </a:t>
            </a:r>
            <a:endParaRPr kumimoji="0" lang="ko-KR" altLang="en-US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2980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날짜 및 시간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708160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TODAY: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실행 시점의 오늘의 날짜를 나타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냄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NOW: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함수 실행 시점의 오늘의 날짜와 현재 시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간을 나타냄</a:t>
            </a:r>
            <a:endParaRPr kumimoji="0" lang="en-US" altLang="ko-KR" sz="3000" spc="-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90209" y="2276872"/>
            <a:ext cx="2835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TODAY/NOW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4617312"/>
            <a:ext cx="8100000" cy="198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TODAY( )/NOW( 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5270935"/>
            <a:ext cx="7920000" cy="1159828"/>
          </a:xfrm>
          <a:prstGeom prst="roundRect">
            <a:avLst>
              <a:gd name="adj" fmla="val 1489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TODAY( ) →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오늘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날짜</a:t>
            </a:r>
            <a:endParaRPr kumimoji="0" lang="en-US" altLang="ko-KR" sz="28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=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NOW( ) →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오늘 날짜와 시각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574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날짜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및 시간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지정한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유형에 따라 특정 날짜에 해당하는 요일의 일련번호를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반환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2276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WEEKDAY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WEEKDAY(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날짜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유형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81919"/>
            <a:ext cx="7920000" cy="587957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=WEEKDAY(“2021-11-20”,1)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7(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토요일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1676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날짜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및 시간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지정한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유형에 따라 특정 날짜에 해당하는 요일의 일련번호를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반환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2276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WEEKDAY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379080"/>
              </p:ext>
            </p:extLst>
          </p:nvPr>
        </p:nvGraphicFramePr>
        <p:xfrm>
          <a:off x="787141" y="4077072"/>
          <a:ext cx="6096000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6667">
                  <a:extLst>
                    <a:ext uri="{9D8B030D-6E8A-4147-A177-3AD203B41FA5}">
                      <a16:colId xmlns="" xmlns:a16="http://schemas.microsoft.com/office/drawing/2014/main" val="3405927981"/>
                    </a:ext>
                  </a:extLst>
                </a:gridCol>
                <a:gridCol w="4039333">
                  <a:extLst>
                    <a:ext uri="{9D8B030D-6E8A-4147-A177-3AD203B41FA5}">
                      <a16:colId xmlns="" xmlns:a16="http://schemas.microsoft.com/office/drawing/2014/main" val="1048849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유형</a:t>
                      </a:r>
                      <a:endParaRPr lang="ko-KR" altLang="en-US" sz="2400"/>
                    </a:p>
                  </a:txBody>
                  <a:tcP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반환되는 값</a:t>
                      </a:r>
                      <a:endParaRPr lang="ko-KR" altLang="en-US" sz="2400"/>
                    </a:p>
                  </a:txBody>
                  <a:tcP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81399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smtClean="0"/>
                        <a:t>1 </a:t>
                      </a:r>
                      <a:r>
                        <a:rPr lang="ko-KR" altLang="en-US" sz="2800" smtClean="0"/>
                        <a:t>또는 생략</a:t>
                      </a:r>
                      <a:endParaRPr lang="ko-KR" altLang="en-US" sz="2800"/>
                    </a:p>
                  </a:txBody>
                  <a:tcPr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smtClean="0"/>
                        <a:t>1(</a:t>
                      </a:r>
                      <a:r>
                        <a:rPr lang="ko-KR" altLang="en-US" sz="2800" smtClean="0"/>
                        <a:t>일요일</a:t>
                      </a:r>
                      <a:r>
                        <a:rPr lang="en-US" altLang="ko-KR" sz="2800" smtClean="0"/>
                        <a:t>)~7(</a:t>
                      </a:r>
                      <a:r>
                        <a:rPr lang="ko-KR" altLang="en-US" sz="2800" smtClean="0"/>
                        <a:t>토요일</a:t>
                      </a:r>
                      <a:r>
                        <a:rPr lang="en-US" altLang="ko-KR" sz="2800" smtClean="0"/>
                        <a:t>)</a:t>
                      </a:r>
                      <a:endParaRPr lang="ko-KR" altLang="en-US" sz="2800"/>
                    </a:p>
                  </a:txBody>
                  <a:tcPr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41096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smtClean="0"/>
                        <a:t>2</a:t>
                      </a:r>
                      <a:endParaRPr lang="ko-KR" altLang="en-US" sz="2800"/>
                    </a:p>
                  </a:txBody>
                  <a:tcPr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smtClean="0"/>
                        <a:t>1(</a:t>
                      </a:r>
                      <a:r>
                        <a:rPr lang="ko-KR" altLang="en-US" sz="2800" smtClean="0"/>
                        <a:t>월요일</a:t>
                      </a:r>
                      <a:r>
                        <a:rPr lang="en-US" altLang="ko-KR" sz="2800" smtClean="0"/>
                        <a:t>)~7(</a:t>
                      </a:r>
                      <a:r>
                        <a:rPr lang="ko-KR" altLang="en-US" sz="2800" smtClean="0"/>
                        <a:t>일요일</a:t>
                      </a:r>
                      <a:r>
                        <a:rPr lang="en-US" altLang="ko-KR" sz="2800" smtClean="0"/>
                        <a:t>)</a:t>
                      </a:r>
                      <a:endParaRPr lang="ko-KR" altLang="en-US" sz="2800"/>
                    </a:p>
                  </a:txBody>
                  <a:tcPr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77015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smtClean="0"/>
                        <a:t>3</a:t>
                      </a:r>
                      <a:endParaRPr lang="ko-KR" altLang="en-US" sz="2800"/>
                    </a:p>
                  </a:txBody>
                  <a:tcPr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smtClean="0"/>
                        <a:t>0(</a:t>
                      </a:r>
                      <a:r>
                        <a:rPr lang="ko-KR" altLang="en-US" sz="2800" smtClean="0"/>
                        <a:t>월요일</a:t>
                      </a:r>
                      <a:r>
                        <a:rPr lang="en-US" altLang="ko-KR" sz="2800" smtClean="0"/>
                        <a:t>)~6(</a:t>
                      </a:r>
                      <a:r>
                        <a:rPr lang="ko-KR" altLang="en-US" sz="2800" smtClean="0"/>
                        <a:t>일요일</a:t>
                      </a:r>
                      <a:r>
                        <a:rPr lang="en-US" altLang="ko-KR" sz="2800" smtClean="0"/>
                        <a:t>)</a:t>
                      </a:r>
                      <a:endParaRPr lang="ko-KR" altLang="en-US" sz="2800"/>
                    </a:p>
                  </a:txBody>
                  <a:tcPr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53479676"/>
                  </a:ext>
                </a:extLst>
              </a:tr>
            </a:tbl>
          </a:graphicData>
        </a:graphic>
      </p:graphicFrame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491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날짜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및 시간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연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월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일에 해당하는 값을 날짜 데이터로 표시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1508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❹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DATE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DATE(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년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월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일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58046"/>
            <a:ext cx="7920000" cy="635704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=DATE(2021,10,21)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2021-10-21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425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날짜 및 시간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78510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HOUR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시간에서 시만 표시</a:t>
            </a:r>
            <a:endParaRPr kumimoji="0" lang="en-US" altLang="ko-KR" sz="3000" spc="-7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MINUTE: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시간에서 분만 표시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SECOND: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시간에서 초만 표시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90209" y="2276872"/>
            <a:ext cx="48404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❺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HOUR/MINUTE/SECOND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908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복잡한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계산이 필요하거나 수식만으로는 처리할 수 없는 작업을 미리 정의해 놓은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것</a:t>
            </a:r>
            <a:endParaRPr kumimoji="0" lang="en-US" altLang="ko-KR" sz="3000" spc="-14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함수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이름과 함수별로 필요한 인수를 사용하여 손쉽게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계산</a:t>
            </a:r>
            <a:endParaRPr kumimoji="0" lang="en-US" altLang="ko-KR" sz="3000" spc="-14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함수식은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괄호를 포함하고 있으며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괄호 안에 쉼표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(,)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로 구분하여 인수를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23"/>
          <p:cNvGrpSpPr/>
          <p:nvPr/>
        </p:nvGrpSpPr>
        <p:grpSpPr>
          <a:xfrm>
            <a:off x="683568" y="1124744"/>
            <a:ext cx="1206303" cy="553998"/>
            <a:chOff x="755388" y="1700808"/>
            <a:chExt cx="1206303" cy="553998"/>
          </a:xfrm>
        </p:grpSpPr>
        <p:sp>
          <p:nvSpPr>
            <p:cNvPr id="11" name="TextBox 10"/>
            <p:cNvSpPr txBox="1"/>
            <p:nvPr/>
          </p:nvSpPr>
          <p:spPr>
            <a:xfrm>
              <a:off x="1007584" y="1700808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함수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1878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날짜 및 시간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90209" y="2276872"/>
            <a:ext cx="48404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❺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HOUR/MINUTE/SECOND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2876652"/>
            <a:ext cx="8100000" cy="270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HOUR(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시간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)/MINUTE(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시간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)/SECOND(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시간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3519247"/>
            <a:ext cx="7920000" cy="1807279"/>
          </a:xfrm>
          <a:prstGeom prst="roundRect">
            <a:avLst>
              <a:gd name="adj" fmla="val 103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=HOUR(“12:30:15”)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12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=MINUTE(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</a:rPr>
              <a:t>“12:30:15”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30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 =SECOND(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</a:rPr>
              <a:t>“12:30:15”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15 </a:t>
            </a:r>
            <a:endParaRPr kumimoji="0" lang="ko-KR" altLang="en-US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787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날짜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및 시간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11825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년을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360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일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(12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달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로 가정하고 두 날짜 사이의 경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과한 날짜 수를 구함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2119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❻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DAYS360</a:t>
            </a: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955289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DAYS360(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시작 날짜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종료 날짜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652287"/>
            <a:ext cx="7920000" cy="635704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=DAYS360(“2021-01,01”,”2021-12-31”)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360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8361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2253182"/>
            <a:ext cx="8100000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accent1"/>
              </a:buClr>
              <a:buNone/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여러 가지 계산에 관련된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함수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451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90209" y="2276872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SUM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인수로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지정한 숫자들의 합계를 구함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3861048"/>
            <a:ext cx="8100000" cy="288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SUM(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인수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또는 셀 범위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683568" y="4558046"/>
            <a:ext cx="3960000" cy="635704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=SUM(C3:E3)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210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2548" y="4941168"/>
            <a:ext cx="3780000" cy="1672760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431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90209" y="2276872"/>
            <a:ext cx="1935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ROUND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수를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지정한 자릿수로 반올림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3861048"/>
            <a:ext cx="8100000" cy="21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ROUND(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반올림할 숫자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반올림할 자릿수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83568" y="4469134"/>
            <a:ext cx="7920000" cy="1159828"/>
          </a:xfrm>
          <a:prstGeom prst="roundRect">
            <a:avLst>
              <a:gd name="adj" fmla="val 1489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=ROUND(678.12345,3)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678.123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=ROUND(345.678,-2)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300</a:t>
            </a:r>
            <a:endParaRPr kumimoji="0" lang="ko-KR" altLang="en-US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1324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90209" y="2276872"/>
            <a:ext cx="1935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ROUND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003812"/>
              </p:ext>
            </p:extLst>
          </p:nvPr>
        </p:nvGraphicFramePr>
        <p:xfrm>
          <a:off x="341816" y="2996952"/>
          <a:ext cx="8460001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7816">
                  <a:extLst>
                    <a:ext uri="{9D8B030D-6E8A-4147-A177-3AD203B41FA5}">
                      <a16:colId xmlns="" xmlns:a16="http://schemas.microsoft.com/office/drawing/2014/main" val="3405927981"/>
                    </a:ext>
                  </a:extLst>
                </a:gridCol>
                <a:gridCol w="3168352">
                  <a:extLst>
                    <a:ext uri="{9D8B030D-6E8A-4147-A177-3AD203B41FA5}">
                      <a16:colId xmlns="" xmlns:a16="http://schemas.microsoft.com/office/drawing/2014/main" val="1048849953"/>
                    </a:ext>
                  </a:extLst>
                </a:gridCol>
                <a:gridCol w="2952328">
                  <a:extLst>
                    <a:ext uri="{9D8B030D-6E8A-4147-A177-3AD203B41FA5}">
                      <a16:colId xmlns="" xmlns:a16="http://schemas.microsoft.com/office/drawing/2014/main" val="2449342402"/>
                    </a:ext>
                  </a:extLst>
                </a:gridCol>
                <a:gridCol w="1421505">
                  <a:extLst>
                    <a:ext uri="{9D8B030D-6E8A-4147-A177-3AD203B41FA5}">
                      <a16:colId xmlns="" xmlns:a16="http://schemas.microsoft.com/office/drawing/2014/main" val="1923646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반올림</a:t>
                      </a:r>
                      <a:endParaRPr lang="en-US" altLang="ko-KR" sz="2000" smtClean="0"/>
                    </a:p>
                    <a:p>
                      <a:pPr algn="ctr" latinLnBrk="1"/>
                      <a:r>
                        <a:rPr lang="ko-KR" altLang="en-US" sz="2000" smtClean="0"/>
                        <a:t>자릿수</a:t>
                      </a:r>
                      <a:endParaRPr lang="ko-KR" altLang="en-US" sz="200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의미</a:t>
                      </a:r>
                      <a:endParaRPr lang="ko-KR" altLang="en-US" sz="200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식</a:t>
                      </a:r>
                      <a:endParaRPr lang="ko-KR" altLang="en-US" sz="200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결과</a:t>
                      </a:r>
                      <a:endParaRPr lang="ko-KR" altLang="en-US" sz="200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81399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소수 첫째 자리까지 표시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=ROUND(12345.567,1)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12345.6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41096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+mn-ea"/>
                        </a:rPr>
                        <a:t>소수 둘째 자리까지 표시</a:t>
                      </a: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000" smtClean="0">
                          <a:latin typeface="맑은 고딕" panose="020B0503020000020004" pitchFamily="50" charset="-127"/>
                          <a:ea typeface="+mn-ea"/>
                        </a:rPr>
                        <a:t>=ROUND(12345.567,2)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12345.57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77015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정수만 표시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000" smtClean="0">
                          <a:latin typeface="맑은 고딕" panose="020B0503020000020004" pitchFamily="50" charset="-127"/>
                          <a:ea typeface="+mn-ea"/>
                        </a:rPr>
                        <a:t>=ROUND(12345.567,0)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12346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38770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-1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정수 첫째 자리에서 반올림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000" smtClean="0">
                          <a:latin typeface="맑은 고딕" panose="020B0503020000020004" pitchFamily="50" charset="-127"/>
                          <a:ea typeface="+mn-ea"/>
                        </a:rPr>
                        <a:t>=ROUND(12345.567,-1)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12350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77475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정수 둘째 자리에서 반올림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000" smtClean="0">
                          <a:latin typeface="맑은 고딕" panose="020B0503020000020004" pitchFamily="50" charset="-127"/>
                          <a:ea typeface="+mn-ea"/>
                        </a:rPr>
                        <a:t>=ROUND(12345.567,-2)</a:t>
                      </a:r>
                      <a:endParaRPr lang="ko-KR" altLang="en-US" sz="20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12300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53479676"/>
                  </a:ext>
                </a:extLst>
              </a:tr>
            </a:tbl>
          </a:graphicData>
        </a:graphic>
      </p:graphicFrame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4712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01528" y="2818563"/>
            <a:ext cx="8100000" cy="1195199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ROUNDUP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수를 지정한 자릿수로 무조건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올림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260" smtClean="0">
                <a:effectLst/>
                <a:latin typeface="맑은 고딕" pitchFamily="50" charset="-127"/>
                <a:ea typeface="맑은 고딕" pitchFamily="50" charset="-127"/>
              </a:rPr>
              <a:t>ROUNDDOWN</a:t>
            </a:r>
            <a:r>
              <a:rPr kumimoji="0" lang="en-US" altLang="ko-KR" sz="3000" spc="-26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수를 지정한 자릿수로 무조건 </a:t>
            </a: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내림</a:t>
            </a:r>
            <a:endParaRPr kumimoji="0" lang="en-US" altLang="ko-KR" sz="3000" spc="-2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92449" y="2276872"/>
            <a:ext cx="49913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ROUNDUP/ROUNDDOWN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910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92449" y="2276872"/>
            <a:ext cx="49913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ROUNDUP/ROUNDDOWN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01528" y="2872100"/>
            <a:ext cx="8100000" cy="3888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ROUNDUP(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숫자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자릿수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/ ROUNDDOWN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숫자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자릿수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683568" y="3933056"/>
            <a:ext cx="7920000" cy="2700000"/>
          </a:xfrm>
          <a:prstGeom prst="roundRect">
            <a:avLst>
              <a:gd name="adj" fmla="val 60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marL="182563" indent="-1825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자릿수가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음수이면 지정한 자릿수까지 무조건 올리거나 내림하여 정수로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자릿수가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양수이면 지정한 자릿수 아래에서 무조건 올리거나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내림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spcBef>
                <a:spcPts val="0"/>
              </a:spcBef>
            </a:pP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</a:rPr>
              <a:t>(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</a:rPr>
              <a:t>예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</a:rPr>
              <a:t>)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=ROUNDUP(45678.123,3) → 45678.13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spcBef>
                <a:spcPts val="0"/>
              </a:spcBef>
            </a:pP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=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ROUNDDOWN(12345.678,2) → 12345.67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708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지정된</a:t>
            </a:r>
            <a:r>
              <a:rPr kumimoji="0" lang="en-US" altLang="ko-KR" sz="3000" spc="-2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범위에서 조건에 맞는 셀의 합계를 구함</a:t>
            </a:r>
            <a:endParaRPr kumimoji="0" lang="en-US" altLang="ko-KR" sz="3000" spc="-2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1720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❹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SUMIF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429360"/>
            <a:ext cx="8100000" cy="324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SUMIF(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합계를 구할 셀 범위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030564"/>
            <a:ext cx="7920000" cy="2520000"/>
          </a:xfrm>
          <a:prstGeom prst="roundRect">
            <a:avLst>
              <a:gd name="adj" fmla="val 60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조건이 포함되어 있는 셀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 범위 중 합계를 구할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endParaRPr kumimoji="0" lang="en-US" altLang="ko-KR" sz="2800" spc="-1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합계를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구할 셀 범위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합계를 구할 셀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근무지가 ‘인천’인 사원의 기본급 합계 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=SUMIF(C3:C7,“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인천”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,E3:E7) → 3,600,000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7203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1720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❹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SUMIF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2872100"/>
            <a:ext cx="8100000" cy="360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SUMIF(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합계를 구할 셀 범위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3491864"/>
            <a:ext cx="7920000" cy="2880000"/>
          </a:xfrm>
          <a:prstGeom prst="roundRect">
            <a:avLst>
              <a:gd name="adj" fmla="val 60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400" y="3672048"/>
            <a:ext cx="4680000" cy="2565264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704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단일 함수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하나의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함수만을 이용하여 결과값을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산출하는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것</a:t>
            </a:r>
            <a:endParaRPr kumimoji="0" lang="en-US" altLang="ko-KR" sz="3000" spc="-14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중첩 함수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: 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하나의 함수를 다른 함수의 인수로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사용하는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것     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64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개까지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중첩 가능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23"/>
          <p:cNvGrpSpPr/>
          <p:nvPr/>
        </p:nvGrpSpPr>
        <p:grpSpPr>
          <a:xfrm>
            <a:off x="683568" y="1124744"/>
            <a:ext cx="1206303" cy="553998"/>
            <a:chOff x="755388" y="1700808"/>
            <a:chExt cx="1206303" cy="553998"/>
          </a:xfrm>
        </p:grpSpPr>
        <p:sp>
          <p:nvSpPr>
            <p:cNvPr id="11" name="TextBox 10"/>
            <p:cNvSpPr txBox="1"/>
            <p:nvPr/>
          </p:nvSpPr>
          <p:spPr>
            <a:xfrm>
              <a:off x="1007584" y="1700808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함수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9" name="줄무늬가 있는 오른쪽 화살표 8"/>
          <p:cNvSpPr/>
          <p:nvPr/>
        </p:nvSpPr>
        <p:spPr>
          <a:xfrm>
            <a:off x="2897528" y="331241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765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01528" y="2818563"/>
            <a:ext cx="8100000" cy="560923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290" smtClean="0">
                <a:effectLst/>
                <a:latin typeface="맑은 고딕" pitchFamily="50" charset="-127"/>
                <a:ea typeface="맑은 고딕" pitchFamily="50" charset="-127"/>
              </a:rPr>
              <a:t>범위 내에서 여러 조건을 만족하는 셀의 합계를 구함</a:t>
            </a:r>
            <a:endParaRPr kumimoji="0" lang="en-US" altLang="ko-KR" sz="3000" spc="-29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19103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❺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SUMIFS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429360"/>
            <a:ext cx="8100000" cy="288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SUMIFS(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조합계를 구할 범위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조건 범위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1,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1,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조건 범위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2,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,…)</a:t>
            </a:r>
            <a:endParaRPr kumimoji="0" lang="en-US" altLang="ko-KR" sz="2800" spc="-14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09120"/>
            <a:ext cx="7920000" cy="1656000"/>
          </a:xfrm>
          <a:prstGeom prst="roundRect">
            <a:avLst>
              <a:gd name="adj" fmla="val 60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1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1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1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근무지가 ‘서울’이고 근무 시간이 </a:t>
            </a:r>
            <a:r>
              <a:rPr kumimoji="0" lang="en-US" altLang="ko-KR" sz="2800" spc="-11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8</a:t>
            </a:r>
            <a:r>
              <a:rPr kumimoji="0" lang="ko-KR" altLang="en-US" sz="2800" spc="-11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시간인 사원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의 기본급 </a:t>
            </a:r>
            <a:r>
              <a:rPr kumimoji="0" lang="ko-KR" altLang="en-US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합계</a:t>
            </a: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SUMIFS(E3:E7,C3:C7,“</a:t>
            </a:r>
            <a:r>
              <a:rPr kumimoji="0" lang="ko-KR" altLang="en-US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서울”</a:t>
            </a:r>
            <a:r>
              <a:rPr kumimoji="0" lang="en-US" altLang="ko-KR" sz="2800" spc="-1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,D3:D7,8) → 3,800,000 </a:t>
            </a: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189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19103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❺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SUMIFS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2871224"/>
            <a:ext cx="8100000" cy="360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SUMIFS(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조건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합계를 구할 셀 범위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3472428"/>
            <a:ext cx="7920000" cy="2880000"/>
          </a:xfrm>
          <a:prstGeom prst="roundRect">
            <a:avLst>
              <a:gd name="adj" fmla="val 60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endParaRPr kumimoji="0" lang="ko-KR" altLang="en-US" sz="2800" spc="-1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400" y="3625503"/>
            <a:ext cx="4680000" cy="2602665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931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을 수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로 나눈 나머지 값을 구함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1519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❻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MOD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MOD(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1,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2)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81919"/>
            <a:ext cx="7920000" cy="587957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=MOD(6,4)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2</a:t>
            </a:r>
            <a:endParaRPr kumimoji="0" lang="ko-KR" altLang="en-US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92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숫자를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지정한 소수점 이하로 버리고 결과를 표시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1830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❼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TRUNC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162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TRUNC(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숫자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소수점 이하 자릿수 지정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81919"/>
            <a:ext cx="7920000" cy="587957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=TRUNC(1234.567,2)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12345.56</a:t>
            </a:r>
            <a:endParaRPr kumimoji="0" lang="ko-KR" altLang="en-US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52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60529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소수점 이하를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버리고 가장 가까운 정수를 구함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1233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❽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INT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3861048"/>
            <a:ext cx="8100000" cy="2160000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INT(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숫자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소수점 이하 자릿수 지정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512974"/>
            <a:ext cx="7920000" cy="1170146"/>
          </a:xfrm>
          <a:prstGeom prst="roundRect">
            <a:avLst>
              <a:gd name="adj" fmla="val 15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=INT(3.4)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→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3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= INT(-3.4)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</a:rPr>
              <a:t>→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</a:rPr>
              <a:t> 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</a:rPr>
              <a:t>-4</a:t>
            </a:r>
            <a:endParaRPr kumimoji="0" lang="ko-KR" altLang="en-US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4841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631216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함수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번호가 의미하는 함수를 이용하여 지정한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범위에 대한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계산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계산에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사용할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범위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1~254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개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2343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❾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SUBTOTAL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789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2343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❾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SUBTOTAL</a:t>
            </a: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01528" y="2876652"/>
            <a:ext cx="8100000" cy="3864716"/>
          </a:xfrm>
          <a:prstGeom prst="roundRect">
            <a:avLst>
              <a:gd name="adj" fmla="val 3379"/>
            </a:avLst>
          </a:prstGeom>
          <a:solidFill>
            <a:srgbClr val="BCE4E6"/>
          </a:solidFill>
        </p:spPr>
        <p:txBody>
          <a:bodyPr anchor="t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2800" spc="-8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2800" spc="-8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80" smtClean="0">
                <a:effectLst/>
                <a:latin typeface="맑은 고딕" pitchFamily="50" charset="-127"/>
                <a:ea typeface="맑은 고딕" pitchFamily="50" charset="-127"/>
              </a:rPr>
              <a:t>SUBTOTAL(</a:t>
            </a:r>
            <a:r>
              <a:rPr kumimoji="0" lang="ko-KR" altLang="en-US" sz="2800" spc="-80" smtClean="0">
                <a:effectLst/>
                <a:latin typeface="맑은 고딕" pitchFamily="50" charset="-127"/>
                <a:ea typeface="맑은 고딕" pitchFamily="50" charset="-127"/>
              </a:rPr>
              <a:t>함수 번호</a:t>
            </a:r>
            <a:r>
              <a:rPr kumimoji="0" lang="en-US" altLang="ko-KR" sz="2800" spc="-8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80" smtClean="0">
                <a:effectLst/>
                <a:latin typeface="맑은 고딕" pitchFamily="50" charset="-127"/>
                <a:ea typeface="맑은 고딕" pitchFamily="50" charset="-127"/>
              </a:rPr>
              <a:t>값을 구할 셀 또는 범위</a:t>
            </a:r>
            <a:r>
              <a:rPr kumimoji="0" lang="en-US" altLang="ko-KR" sz="2800" spc="-8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spc="-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3493631"/>
            <a:ext cx="7920000" cy="3096000"/>
          </a:xfrm>
          <a:prstGeom prst="roundRect">
            <a:avLst>
              <a:gd name="adj" fmla="val 5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함수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번호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1~11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개의 함수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280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2800" spc="-16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구할 </a:t>
            </a:r>
            <a:r>
              <a:rPr kumimoji="0" lang="ko-KR" altLang="en-US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셀 또는 범위</a:t>
            </a:r>
            <a:r>
              <a:rPr kumimoji="0" lang="en-US" altLang="ko-KR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최대 </a:t>
            </a:r>
            <a:r>
              <a:rPr kumimoji="0" lang="en-US" altLang="ko-KR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254</a:t>
            </a:r>
            <a:r>
              <a:rPr kumimoji="0" lang="ko-KR" altLang="en-US" sz="2800" spc="-16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개의 영역이나 셀 </a:t>
            </a:r>
            <a:r>
              <a:rPr kumimoji="0" lang="ko-KR" altLang="en-US" sz="2800" spc="-16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주소</a:t>
            </a:r>
            <a:endParaRPr kumimoji="0" lang="en-US" altLang="ko-KR" sz="2800" spc="-160" smtClean="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[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C3:C8]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 중 비어 있지 않은 셀의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개수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 = 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SUBTOTAL(3,C3:C8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[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F3:F8] </a:t>
            </a:r>
            <a:r>
              <a:rPr kumimoji="0" lang="ko-KR" altLang="en-US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범위의 </a:t>
            </a:r>
            <a:r>
              <a:rPr kumimoji="0" lang="ko-KR" altLang="en-US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합계</a:t>
            </a: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mtClean="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     = SUBTOTAL(9,F3:F8</a:t>
            </a:r>
            <a:r>
              <a:rPr kumimoji="0" lang="en-US" altLang="ko-KR" sz="2800"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endParaRPr kumimoji="0" lang="ko-KR" altLang="en-US" sz="2800"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167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2343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❾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SUBTOTAL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187482"/>
              </p:ext>
            </p:extLst>
          </p:nvPr>
        </p:nvGraphicFramePr>
        <p:xfrm>
          <a:off x="260664" y="2852936"/>
          <a:ext cx="8640000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612">
                  <a:extLst>
                    <a:ext uri="{9D8B030D-6E8A-4147-A177-3AD203B41FA5}">
                      <a16:colId xmlns="" xmlns:a16="http://schemas.microsoft.com/office/drawing/2014/main" val="3405927981"/>
                    </a:ext>
                  </a:extLst>
                </a:gridCol>
                <a:gridCol w="1651612">
                  <a:extLst>
                    <a:ext uri="{9D8B030D-6E8A-4147-A177-3AD203B41FA5}">
                      <a16:colId xmlns="" xmlns:a16="http://schemas.microsoft.com/office/drawing/2014/main" val="1048849953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449342402"/>
                    </a:ext>
                  </a:extLst>
                </a:gridCol>
                <a:gridCol w="3896616">
                  <a:extLst>
                    <a:ext uri="{9D8B030D-6E8A-4147-A177-3AD203B41FA5}">
                      <a16:colId xmlns="" xmlns:a16="http://schemas.microsoft.com/office/drawing/2014/main" val="1923646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함수 번호</a:t>
                      </a:r>
                      <a:endParaRPr lang="en-US" altLang="ko-KR" sz="2000" smtClean="0"/>
                    </a:p>
                    <a:p>
                      <a:pPr algn="ctr" latinLnBrk="1"/>
                      <a:r>
                        <a:rPr lang="en-US" altLang="ko-KR" sz="2000" spc="-200" baseline="0" smtClean="0"/>
                        <a:t>(</a:t>
                      </a:r>
                      <a:r>
                        <a:rPr lang="ko-KR" altLang="en-US" sz="2000" spc="-200" baseline="0" smtClean="0"/>
                        <a:t>숨겨진 값 포함</a:t>
                      </a:r>
                      <a:r>
                        <a:rPr lang="en-US" altLang="ko-KR" sz="2000" spc="-200" baseline="0" smtClean="0"/>
                        <a:t>)</a:t>
                      </a:r>
                      <a:endParaRPr lang="ko-KR" altLang="en-US" sz="2000" spc="-200" baseline="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함수</a:t>
                      </a:r>
                      <a:r>
                        <a:rPr lang="en-US" altLang="ko-KR" sz="2000" smtClean="0"/>
                        <a:t> </a:t>
                      </a:r>
                      <a:r>
                        <a:rPr lang="ko-KR" altLang="en-US" sz="2000" smtClean="0"/>
                        <a:t>번호</a:t>
                      </a:r>
                      <a:r>
                        <a:rPr lang="en-US" altLang="ko-KR" sz="2000" smtClean="0"/>
                        <a:t/>
                      </a:r>
                      <a:br>
                        <a:rPr lang="en-US" altLang="ko-KR" sz="2000" smtClean="0"/>
                      </a:br>
                      <a:r>
                        <a:rPr lang="en-US" altLang="ko-KR" sz="2000" spc="-200" baseline="0" smtClean="0"/>
                        <a:t>(</a:t>
                      </a:r>
                      <a:r>
                        <a:rPr lang="ko-KR" altLang="en-US" sz="2000" spc="-200" baseline="0" smtClean="0"/>
                        <a:t>숨겨진 셀 제외</a:t>
                      </a:r>
                      <a:r>
                        <a:rPr lang="en-US" altLang="ko-KR" sz="2000" spc="-200" baseline="0" smtClean="0"/>
                        <a:t>)</a:t>
                      </a:r>
                      <a:endParaRPr lang="ko-KR" altLang="en-US" sz="2000" spc="-200" baseline="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함수</a:t>
                      </a:r>
                      <a:endParaRPr lang="ko-KR" altLang="en-US" sz="200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설명</a:t>
                      </a:r>
                      <a:endParaRPr lang="ko-KR" altLang="en-US" sz="200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81399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101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AVERAGE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평균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41096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+mn-ea"/>
                        </a:rPr>
                        <a:t>102</a:t>
                      </a:r>
                      <a:endParaRPr lang="ko-KR" altLang="en-US" sz="2400" smtClean="0"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COUNT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숫자의 개수 세기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77015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103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COUNTA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pc="-20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비어 있지 않은 셀의 개수 세기</a:t>
                      </a:r>
                      <a:endParaRPr lang="ko-KR" altLang="en-US" sz="2400" spc="-200" baseline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38770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104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MAX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최대값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77475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105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MIN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최소값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92676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106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pc="-6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PRODUCT</a:t>
                      </a:r>
                      <a:endParaRPr lang="ko-KR" altLang="en-US" sz="2400" spc="-60" baseline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곱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53479676"/>
                  </a:ext>
                </a:extLst>
              </a:tr>
            </a:tbl>
          </a:graphicData>
        </a:graphic>
      </p:graphicFrame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4720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61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수학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3484" y="2276872"/>
            <a:ext cx="2343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❾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SUBTOTAL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69621"/>
              </p:ext>
            </p:extLst>
          </p:nvPr>
        </p:nvGraphicFramePr>
        <p:xfrm>
          <a:off x="260664" y="2852936"/>
          <a:ext cx="8640000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612">
                  <a:extLst>
                    <a:ext uri="{9D8B030D-6E8A-4147-A177-3AD203B41FA5}">
                      <a16:colId xmlns="" xmlns:a16="http://schemas.microsoft.com/office/drawing/2014/main" val="3405927981"/>
                    </a:ext>
                  </a:extLst>
                </a:gridCol>
                <a:gridCol w="1651612">
                  <a:extLst>
                    <a:ext uri="{9D8B030D-6E8A-4147-A177-3AD203B41FA5}">
                      <a16:colId xmlns="" xmlns:a16="http://schemas.microsoft.com/office/drawing/2014/main" val="1048849953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449342402"/>
                    </a:ext>
                  </a:extLst>
                </a:gridCol>
                <a:gridCol w="3896616">
                  <a:extLst>
                    <a:ext uri="{9D8B030D-6E8A-4147-A177-3AD203B41FA5}">
                      <a16:colId xmlns="" xmlns:a16="http://schemas.microsoft.com/office/drawing/2014/main" val="1923646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함수 번호</a:t>
                      </a:r>
                      <a:endParaRPr lang="en-US" altLang="ko-KR" sz="2000" smtClean="0"/>
                    </a:p>
                    <a:p>
                      <a:pPr algn="ctr" latinLnBrk="1"/>
                      <a:r>
                        <a:rPr lang="en-US" altLang="ko-KR" sz="2000" spc="-200" baseline="0" smtClean="0"/>
                        <a:t>(</a:t>
                      </a:r>
                      <a:r>
                        <a:rPr lang="ko-KR" altLang="en-US" sz="2000" spc="-200" baseline="0" smtClean="0"/>
                        <a:t>숨겨진 값 포함</a:t>
                      </a:r>
                      <a:r>
                        <a:rPr lang="en-US" altLang="ko-KR" sz="2000" spc="-200" baseline="0" smtClean="0"/>
                        <a:t>)</a:t>
                      </a:r>
                      <a:endParaRPr lang="ko-KR" altLang="en-US" sz="2000" spc="-200" baseline="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함수</a:t>
                      </a:r>
                      <a:r>
                        <a:rPr lang="en-US" altLang="ko-KR" sz="2000" smtClean="0"/>
                        <a:t> </a:t>
                      </a:r>
                      <a:r>
                        <a:rPr lang="ko-KR" altLang="en-US" sz="2000" smtClean="0"/>
                        <a:t>번호</a:t>
                      </a:r>
                      <a:r>
                        <a:rPr lang="en-US" altLang="ko-KR" sz="2000" smtClean="0"/>
                        <a:t/>
                      </a:r>
                      <a:br>
                        <a:rPr lang="en-US" altLang="ko-KR" sz="2000" smtClean="0"/>
                      </a:br>
                      <a:r>
                        <a:rPr lang="en-US" altLang="ko-KR" sz="2000" spc="-200" baseline="0" smtClean="0"/>
                        <a:t>(</a:t>
                      </a:r>
                      <a:r>
                        <a:rPr lang="ko-KR" altLang="en-US" sz="2000" spc="-200" baseline="0" smtClean="0"/>
                        <a:t>숨겨진 셀 제외</a:t>
                      </a:r>
                      <a:r>
                        <a:rPr lang="en-US" altLang="ko-KR" sz="2000" spc="-200" baseline="0" smtClean="0"/>
                        <a:t>)</a:t>
                      </a:r>
                      <a:endParaRPr lang="ko-KR" altLang="en-US" sz="2000" spc="-200" baseline="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함수</a:t>
                      </a:r>
                      <a:endParaRPr lang="ko-KR" altLang="en-US" sz="200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설명</a:t>
                      </a:r>
                      <a:endParaRPr lang="ko-KR" altLang="en-US" sz="2000"/>
                    </a:p>
                  </a:txBody>
                  <a:tcPr marL="36000" marR="36000" anchor="ctr"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81399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107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pc="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STEDV</a:t>
                      </a:r>
                      <a:endParaRPr lang="ko-KR" altLang="en-US" sz="2400" spc="0" baseline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표본의 표준 편차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41096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+mn-ea"/>
                        </a:rPr>
                        <a:t>108</a:t>
                      </a:r>
                      <a:endParaRPr lang="ko-KR" altLang="en-US" sz="2400" smtClean="0"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pc="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STEDVP</a:t>
                      </a:r>
                      <a:endParaRPr lang="ko-KR" altLang="en-US" sz="2400" spc="0" baseline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모집단 전체의 표준 편차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77015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109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pc="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SUM</a:t>
                      </a:r>
                      <a:endParaRPr lang="ko-KR" altLang="en-US" sz="2400" spc="0" baseline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pc="-20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합계</a:t>
                      </a:r>
                      <a:endParaRPr lang="ko-KR" altLang="en-US" sz="2400" spc="-200" baseline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38770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110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pc="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VAR</a:t>
                      </a:r>
                      <a:endParaRPr lang="ko-KR" altLang="en-US" sz="2400" spc="0" baseline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표본의 분산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77475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111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2400" spc="0" baseline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VARP</a:t>
                      </a:r>
                      <a:endParaRPr lang="ko-KR" altLang="en-US" sz="2400" spc="0" baseline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모집단 전체의 분산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53479676"/>
                  </a:ext>
                </a:extLst>
              </a:tr>
            </a:tbl>
          </a:graphicData>
        </a:graphic>
      </p:graphicFrame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491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3068959"/>
            <a:ext cx="3060000" cy="2232000"/>
          </a:xfrm>
          <a:prstGeom prst="roundRect">
            <a:avLst>
              <a:gd name="adj" fmla="val 8033"/>
            </a:avLst>
          </a:prstGeom>
          <a:noFill/>
          <a:ln w="19050">
            <a:solidFill>
              <a:srgbClr val="738D9D"/>
            </a:solidFill>
          </a:ln>
        </p:spPr>
        <p:txBody>
          <a:bodyPr wrap="none" rtlCol="0">
            <a:noAutofit/>
          </a:bodyPr>
          <a:lstStyle/>
          <a:p>
            <a:endParaRPr lang="en-US" altLang="ko-KR" sz="2800" smtClean="0">
              <a:effectLst/>
            </a:endParaRPr>
          </a:p>
          <a:p>
            <a:pPr algn="ctr">
              <a:spcBef>
                <a:spcPts val="2400"/>
              </a:spcBef>
            </a:pP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=SUM(H4:H12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spcBef>
                <a:spcPts val="0"/>
              </a:spcBef>
            </a:pP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ko-KR" altLang="en-US" sz="28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ko-KR" altLang="en-US" sz="28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인수</a:t>
            </a:r>
            <a:endParaRPr kumimoji="0" lang="ko-KR" altLang="en-US" sz="2800">
              <a:solidFill>
                <a:srgbClr val="EC008C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51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함수식의 구조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20704" y="1691664"/>
            <a:ext cx="8100000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등호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(=)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로 시작</a:t>
            </a:r>
            <a:endParaRPr kumimoji="0" lang="en-US" altLang="ko-KR" sz="30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함수 이름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괄호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인수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구분자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(,)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로 구성</a:t>
            </a:r>
            <a:endParaRPr kumimoji="0" lang="en-US" altLang="ko-KR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64148" y="3212976"/>
            <a:ext cx="1800000" cy="540000"/>
          </a:xfrm>
          <a:prstGeom prst="roundRect">
            <a:avLst/>
          </a:prstGeom>
          <a:solidFill>
            <a:srgbClr val="356E8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effectLst/>
              </a:rPr>
              <a:t>단일 함수</a:t>
            </a:r>
            <a:endParaRPr lang="ko-KR" altLang="en-US" sz="2800">
              <a:effectLst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710520" y="4274808"/>
            <a:ext cx="828000" cy="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1627932" y="4274808"/>
            <a:ext cx="1188000" cy="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380484" y="3068958"/>
            <a:ext cx="5584004" cy="2232000"/>
          </a:xfrm>
          <a:prstGeom prst="roundRect">
            <a:avLst>
              <a:gd name="adj" fmla="val 8033"/>
            </a:avLst>
          </a:prstGeom>
          <a:noFill/>
          <a:ln w="19050">
            <a:solidFill>
              <a:srgbClr val="738D9D"/>
            </a:solidFill>
          </a:ln>
        </p:spPr>
        <p:txBody>
          <a:bodyPr wrap="none" rtlCol="0">
            <a:noAutofit/>
          </a:bodyPr>
          <a:lstStyle/>
          <a:p>
            <a:endParaRPr lang="en-US" altLang="ko-KR" sz="2800" smtClean="0">
              <a:effectLst/>
            </a:endParaRPr>
          </a:p>
          <a:p>
            <a:pPr>
              <a:spcBef>
                <a:spcPts val="1800"/>
              </a:spcBef>
            </a:pP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        </a:t>
            </a:r>
            <a:r>
              <a:rPr kumimoji="0" lang="en-US" altLang="ko-KR" sz="2800" smtClean="0">
                <a:solidFill>
                  <a:srgbClr val="1989D0"/>
                </a:solidFill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2800" smtClean="0">
                <a:solidFill>
                  <a:srgbClr val="1989D0"/>
                </a:solidFill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endParaRPr kumimoji="0" lang="en-US" altLang="ko-KR" sz="2800" smtClean="0">
              <a:solidFill>
                <a:srgbClr val="1989D0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spcBef>
                <a:spcPts val="0"/>
              </a:spcBef>
            </a:pP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=IF(SUM(H4:H12)&gt;=90,”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우수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”,”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보통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“)</a:t>
            </a:r>
          </a:p>
          <a:p>
            <a:pPr>
              <a:spcBef>
                <a:spcPts val="0"/>
              </a:spcBef>
            </a:pPr>
            <a:r>
              <a:rPr kumimoji="0" lang="en-US" altLang="ko-KR" sz="2800" smtClean="0">
                <a:solidFill>
                  <a:srgbClr val="50B847"/>
                </a:solidFill>
                <a:effectLst/>
                <a:latin typeface="맑은 고딕" pitchFamily="50" charset="-127"/>
                <a:ea typeface="맑은 고딕" pitchFamily="50" charset="-127"/>
              </a:rPr>
              <a:t>                   2</a:t>
            </a:r>
            <a:r>
              <a:rPr kumimoji="0" lang="ko-KR" altLang="en-US" sz="2800" smtClean="0">
                <a:solidFill>
                  <a:srgbClr val="50B847"/>
                </a:solidFill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endParaRPr kumimoji="0" lang="ko-KR" altLang="en-US" sz="2800">
              <a:solidFill>
                <a:srgbClr val="50B847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565120" y="3212976"/>
            <a:ext cx="1800000" cy="540000"/>
          </a:xfrm>
          <a:prstGeom prst="roundRect">
            <a:avLst/>
          </a:prstGeom>
          <a:solidFill>
            <a:srgbClr val="356E8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effectLst/>
              </a:rPr>
              <a:t>중첩 함수</a:t>
            </a:r>
            <a:endParaRPr lang="ko-KR" altLang="en-US" sz="2800">
              <a:effectLst/>
            </a:endParaRPr>
          </a:p>
        </p:txBody>
      </p:sp>
      <p:cxnSp>
        <p:nvCxnSpPr>
          <p:cNvPr id="30" name="꺾인 연결선 29"/>
          <p:cNvCxnSpPr/>
          <p:nvPr/>
        </p:nvCxnSpPr>
        <p:spPr>
          <a:xfrm>
            <a:off x="4058952" y="4653136"/>
            <a:ext cx="1728000" cy="288032"/>
          </a:xfrm>
          <a:prstGeom prst="bentConnector3">
            <a:avLst>
              <a:gd name="adj1" fmla="val -794"/>
            </a:avLst>
          </a:prstGeom>
          <a:ln>
            <a:solidFill>
              <a:srgbClr val="4BB84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꺾인 연결선 31"/>
          <p:cNvCxnSpPr/>
          <p:nvPr/>
        </p:nvCxnSpPr>
        <p:spPr>
          <a:xfrm flipH="1">
            <a:off x="6974552" y="4653136"/>
            <a:ext cx="1728000" cy="288032"/>
          </a:xfrm>
          <a:prstGeom prst="bentConnector3">
            <a:avLst>
              <a:gd name="adj1" fmla="val -794"/>
            </a:avLst>
          </a:prstGeom>
          <a:ln>
            <a:solidFill>
              <a:srgbClr val="4BB84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꺾인 연결선 32"/>
          <p:cNvCxnSpPr/>
          <p:nvPr/>
        </p:nvCxnSpPr>
        <p:spPr>
          <a:xfrm flipV="1">
            <a:off x="4058952" y="3995376"/>
            <a:ext cx="432000" cy="252000"/>
          </a:xfrm>
          <a:prstGeom prst="bentConnector3">
            <a:avLst>
              <a:gd name="adj1" fmla="val -794"/>
            </a:avLst>
          </a:prstGeom>
          <a:ln>
            <a:solidFill>
              <a:srgbClr val="0089D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꺾인 연결선 33"/>
          <p:cNvCxnSpPr/>
          <p:nvPr/>
        </p:nvCxnSpPr>
        <p:spPr>
          <a:xfrm flipH="1" flipV="1">
            <a:off x="5508104" y="4005064"/>
            <a:ext cx="468000" cy="288032"/>
          </a:xfrm>
          <a:prstGeom prst="bentConnector3">
            <a:avLst>
              <a:gd name="adj1" fmla="val -794"/>
            </a:avLst>
          </a:prstGeom>
          <a:ln>
            <a:solidFill>
              <a:srgbClr val="0089D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모서리가 둥근 직사각형 18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44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마법사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20704" y="1691664"/>
            <a:ext cx="8100000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함수와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인수의 정보를 보면서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함수 입력</a:t>
            </a:r>
            <a:endParaRPr kumimoji="0" lang="en-US" altLang="ko-KR" sz="30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수식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입력줄의 </a:t>
            </a:r>
            <a:r>
              <a:rPr kumimoji="0" lang="en-US" altLang="ko-KR" sz="30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함수 삽입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](  )</a:t>
            </a: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수식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함수 라이브러리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함수 삽입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361" y="2780928"/>
            <a:ext cx="288000" cy="46883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284" y="2380793"/>
            <a:ext cx="252000" cy="265263"/>
          </a:xfrm>
          <a:prstGeom prst="rect">
            <a:avLst/>
          </a:prstGeom>
          <a:ln w="0">
            <a:solidFill>
              <a:srgbClr val="738D9D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3521657"/>
            <a:ext cx="2880000" cy="2859671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1160892" y="3769876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ko-KR" sz="24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  <a:sym typeface="Wingdings 2" panose="05020102010507070707" pitchFamily="18" charset="2"/>
              </a:rPr>
              <a:t></a:t>
            </a:r>
            <a:endParaRPr lang="ko-KR" altLang="en-US" sz="2400">
              <a:solidFill>
                <a:srgbClr val="EC008C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160891" y="4055665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ko-KR" sz="24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  <a:sym typeface="Wingdings 2" panose="05020102010507070707" pitchFamily="18" charset="2"/>
              </a:rPr>
              <a:t></a:t>
            </a:r>
            <a:endParaRPr lang="ko-KR" altLang="en-US" sz="2400">
              <a:solidFill>
                <a:srgbClr val="EC008C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60890" y="4341454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ko-KR" sz="24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  <a:sym typeface="Wingdings 2" panose="05020102010507070707" pitchFamily="18" charset="2"/>
              </a:rPr>
              <a:t></a:t>
            </a:r>
            <a:endParaRPr lang="ko-KR" altLang="en-US" sz="2400">
              <a:solidFill>
                <a:srgbClr val="EC008C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572000" y="3521657"/>
            <a:ext cx="2700000" cy="1800000"/>
          </a:xfrm>
          <a:prstGeom prst="rect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0"/>
              </a:spcBef>
            </a:pPr>
            <a:r>
              <a:rPr kumimoji="0" lang="en-US" altLang="ko-KR" sz="3000" smtClean="0">
                <a:solidFill>
                  <a:srgbClr val="EC008C"/>
                </a:solidFill>
                <a:effectLst/>
                <a:latin typeface="맑은 고딕" pitchFamily="50" charset="-127"/>
                <a:sym typeface="Wingdings 2" panose="05020102010507070707" pitchFamily="18" charset="2"/>
              </a:rPr>
              <a:t> </a:t>
            </a:r>
            <a:r>
              <a:rPr kumimoji="0" lang="ko-KR" altLang="en-US" sz="3000" smtClean="0">
                <a:solidFill>
                  <a:srgbClr val="EC008C"/>
                </a:solidFill>
                <a:effectLst/>
                <a:latin typeface="맑은 고딕" pitchFamily="50" charset="-127"/>
                <a:sym typeface="Wingdings 2" panose="05020102010507070707" pitchFamily="18" charset="2"/>
              </a:rPr>
              <a:t>함수 검색</a:t>
            </a:r>
            <a:endParaRPr kumimoji="0" lang="en-US" altLang="ko-KR" sz="3000" smtClean="0">
              <a:solidFill>
                <a:srgbClr val="EC008C"/>
              </a:solidFill>
              <a:effectLst/>
              <a:latin typeface="맑은 고딕" pitchFamily="50" charset="-127"/>
              <a:sym typeface="Wingdings 2" panose="05020102010507070707" pitchFamily="18" charset="2"/>
            </a:endParaRPr>
          </a:p>
          <a:p>
            <a:pPr marL="457200" indent="-457200">
              <a:spcBef>
                <a:spcPts val="0"/>
              </a:spcBef>
              <a:buFont typeface="Wingdings 2" panose="05020102010507070707" pitchFamily="18" charset="2"/>
              <a:buChar char="v"/>
            </a:pPr>
            <a:r>
              <a:rPr kumimoji="0" lang="ko-KR" altLang="en-US" sz="3000" smtClean="0">
                <a:solidFill>
                  <a:srgbClr val="EC008C"/>
                </a:solidFill>
                <a:effectLst/>
                <a:latin typeface="맑은 고딕" pitchFamily="50" charset="-127"/>
                <a:sym typeface="Wingdings 2" panose="05020102010507070707" pitchFamily="18" charset="2"/>
              </a:rPr>
              <a:t>범주 선택</a:t>
            </a:r>
            <a:endParaRPr kumimoji="0" lang="en-US" altLang="ko-KR" sz="3000" smtClean="0">
              <a:solidFill>
                <a:srgbClr val="EC008C"/>
              </a:solidFill>
              <a:effectLst/>
              <a:latin typeface="맑은 고딕" pitchFamily="50" charset="-127"/>
              <a:sym typeface="Wingdings 2" panose="05020102010507070707" pitchFamily="18" charset="2"/>
            </a:endParaRPr>
          </a:p>
          <a:p>
            <a:pPr>
              <a:spcBef>
                <a:spcPts val="0"/>
              </a:spcBef>
            </a:pPr>
            <a:r>
              <a:rPr kumimoji="0" lang="en-US" altLang="ko-KR" sz="3000" smtClean="0">
                <a:solidFill>
                  <a:srgbClr val="EC008C"/>
                </a:solidFill>
                <a:effectLst/>
                <a:latin typeface="맑은 고딕" pitchFamily="50" charset="-127"/>
                <a:sym typeface="Wingdings 2" panose="05020102010507070707" pitchFamily="18" charset="2"/>
              </a:rPr>
              <a:t> </a:t>
            </a:r>
            <a:r>
              <a:rPr kumimoji="0" lang="ko-KR" altLang="en-US" sz="3000" smtClean="0">
                <a:solidFill>
                  <a:srgbClr val="EC008C"/>
                </a:solidFill>
                <a:effectLst/>
                <a:latin typeface="맑은 고딕" pitchFamily="50" charset="-127"/>
                <a:sym typeface="Wingdings 2" panose="05020102010507070707" pitchFamily="18" charset="2"/>
              </a:rPr>
              <a:t>함수 선택</a:t>
            </a:r>
            <a:endParaRPr lang="ko-KR" altLang="en-US" sz="3000">
              <a:solidFill>
                <a:srgbClr val="EC008C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630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논리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2253182"/>
            <a:ext cx="8100000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accent1"/>
              </a:buClr>
              <a:buNone/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지정한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조건을 참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거짓으로 판단하여 조건이 참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이면 참일 때의 값을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거짓이면 거짓일 때의 값을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구하는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endParaRPr kumimoji="0" lang="en-US" altLang="ko-KR" sz="3000" spc="-12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031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함수 라이브러리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467544" y="1694744"/>
            <a:ext cx="3816424" cy="510120"/>
          </a:xfrm>
          <a:prstGeom prst="rect">
            <a:avLst/>
          </a:prstGeom>
        </p:spPr>
        <p:txBody>
          <a:bodyPr wrap="none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논리 함수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01528" y="2818563"/>
            <a:ext cx="8100000" cy="1073884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특정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조건을 지정하여 해당 조건을 만족하면 ‘참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(TRUE)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거짓이면 ‘거짓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(FALSE)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’을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21554" y="2276872"/>
            <a:ext cx="934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kumimoji="0" lang="ko-KR" altLang="en-US" sz="2800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IF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기본 함수 알아보기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715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8942</TotalTime>
  <Words>2812</Words>
  <Application>Microsoft Office PowerPoint</Application>
  <PresentationFormat>화면 슬라이드 쇼(4:3)</PresentationFormat>
  <Paragraphs>586</Paragraphs>
  <Slides>59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59</vt:i4>
      </vt:variant>
    </vt:vector>
  </HeadingPairs>
  <TitlesOfParts>
    <vt:vector size="60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839</cp:revision>
  <dcterms:created xsi:type="dcterms:W3CDTF">2010-03-30T01:48:18Z</dcterms:created>
  <dcterms:modified xsi:type="dcterms:W3CDTF">2022-03-03T07:11:01Z</dcterms:modified>
</cp:coreProperties>
</file>